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0"/>
  </p:notesMasterIdLst>
  <p:sldIdLst>
    <p:sldId id="256" r:id="rId2"/>
    <p:sldId id="257" r:id="rId3"/>
    <p:sldId id="258" r:id="rId4"/>
    <p:sldId id="274" r:id="rId5"/>
    <p:sldId id="270" r:id="rId6"/>
    <p:sldId id="275" r:id="rId7"/>
    <p:sldId id="277" r:id="rId8"/>
    <p:sldId id="259" r:id="rId9"/>
    <p:sldId id="260" r:id="rId10"/>
    <p:sldId id="261" r:id="rId11"/>
    <p:sldId id="264" r:id="rId12"/>
    <p:sldId id="265" r:id="rId13"/>
    <p:sldId id="267" r:id="rId14"/>
    <p:sldId id="268" r:id="rId15"/>
    <p:sldId id="269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725DF-F4D5-4BA8-8D94-82EF34087AC0}" type="datetimeFigureOut">
              <a:rPr lang="en-US" smtClean="0"/>
              <a:t>5/17/2010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F3AE7-A9A9-40C4-AFBD-19AA59BC90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F3AE7-A9A9-40C4-AFBD-19AA59BC905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2CC98-7A94-4760-9CA6-520864352D7A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4E300-0C3D-45CF-A49E-2CEDC139DB79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D2930-31F9-43CA-AB16-3933A9A42E23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4F508AA-AA7A-45C9-A371-DC917E75F09E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C05F2-1A48-4B8C-B9C4-68126C8F9882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901D0E-932B-4CD1-9859-C75176AFB23A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1C100-67FE-4BCE-A33E-C223A380B902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ED1BB-60C7-4D0B-9E46-5033D1115F0F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0C9B4-0085-45AF-A985-51D9BDCA35C8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05727-92E1-4A71-92DA-15C020C108DE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5/17/2010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D0BCFBA-4BFB-467F-8E1C-E84E223C196B}" type="slidenum">
              <a:rPr lang="en-IE" smtClean="0"/>
              <a:pPr>
                <a:defRPr/>
              </a:pPr>
              <a:t>‹#›</a:t>
            </a:fld>
            <a:endParaRPr lang="en-I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6457968" cy="3571900"/>
          </a:xfrm>
        </p:spPr>
        <p:txBody>
          <a:bodyPr>
            <a:normAutofit fontScale="90000"/>
          </a:bodyPr>
          <a:lstStyle/>
          <a:p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3200" dirty="0" smtClean="0">
                <a:solidFill>
                  <a:schemeClr val="tx1"/>
                </a:solidFill>
              </a:rPr>
              <a:t>Fiona Faulkner</a:t>
            </a:r>
            <a:r>
              <a:rPr lang="en-IE" sz="4000" dirty="0" smtClean="0">
                <a:solidFill>
                  <a:srgbClr val="FFFF00"/>
                </a:solidFill>
              </a:rPr>
              <a:t/>
            </a:r>
            <a:br>
              <a:rPr lang="en-IE" sz="4000" dirty="0" smtClean="0">
                <a:solidFill>
                  <a:srgbClr val="FFFF00"/>
                </a:solidFill>
              </a:rPr>
            </a:br>
            <a:r>
              <a:rPr lang="en-IE" sz="4000" dirty="0" smtClean="0">
                <a:solidFill>
                  <a:srgbClr val="FFFF00"/>
                </a:solidFill>
              </a:rPr>
              <a:t>‘</a:t>
            </a:r>
            <a:r>
              <a:rPr lang="en-US" sz="2800" dirty="0" smtClean="0">
                <a:solidFill>
                  <a:srgbClr val="FFFF00"/>
                </a:solidFill>
              </a:rPr>
              <a:t>Predicting failure in service mathematics in the University of Limerick’</a:t>
            </a:r>
            <a:r>
              <a:rPr lang="en-IE" sz="4000" dirty="0" smtClean="0">
                <a:solidFill>
                  <a:srgbClr val="FFFF00"/>
                </a:solidFill>
              </a:rPr>
              <a:t/>
            </a:r>
            <a:br>
              <a:rPr lang="en-IE" sz="4000" dirty="0" smtClean="0">
                <a:solidFill>
                  <a:srgbClr val="FFFF00"/>
                </a:solidFill>
              </a:rPr>
            </a:br>
            <a:r>
              <a:rPr lang="en-IE" sz="2800" dirty="0" smtClean="0">
                <a:solidFill>
                  <a:srgbClr val="FFFF00"/>
                </a:solidFill>
              </a:rPr>
              <a:t/>
            </a:r>
            <a:br>
              <a:rPr lang="en-IE" sz="2800" dirty="0" smtClean="0">
                <a:solidFill>
                  <a:srgbClr val="FFFF00"/>
                </a:solidFill>
              </a:rPr>
            </a:br>
            <a:r>
              <a:rPr lang="en-IE" sz="2800" dirty="0" smtClean="0">
                <a:solidFill>
                  <a:schemeClr val="tx1"/>
                </a:solidFill>
              </a:rPr>
              <a:t>Supervisors:</a:t>
            </a:r>
            <a:br>
              <a:rPr lang="en-IE" sz="2800" dirty="0" smtClean="0">
                <a:solidFill>
                  <a:schemeClr val="tx1"/>
                </a:solidFill>
              </a:rPr>
            </a:br>
            <a:r>
              <a:rPr lang="en-IE" sz="2800" dirty="0" smtClean="0">
                <a:solidFill>
                  <a:schemeClr val="tx1"/>
                </a:solidFill>
              </a:rPr>
              <a:t> </a:t>
            </a:r>
            <a:r>
              <a:rPr lang="en-IE" sz="2400" dirty="0" smtClean="0">
                <a:solidFill>
                  <a:schemeClr val="tx1"/>
                </a:solidFill>
              </a:rPr>
              <a:t>Dr. </a:t>
            </a:r>
            <a:r>
              <a:rPr lang="en-IE" sz="2400" dirty="0" err="1" smtClean="0">
                <a:solidFill>
                  <a:schemeClr val="tx1"/>
                </a:solidFill>
              </a:rPr>
              <a:t>Ailish</a:t>
            </a:r>
            <a:r>
              <a:rPr lang="en-IE" sz="2400" dirty="0" smtClean="0">
                <a:solidFill>
                  <a:schemeClr val="tx1"/>
                </a:solidFill>
              </a:rPr>
              <a:t> </a:t>
            </a:r>
            <a:r>
              <a:rPr lang="en-IE" sz="2400" dirty="0" err="1" smtClean="0">
                <a:solidFill>
                  <a:schemeClr val="tx1"/>
                </a:solidFill>
              </a:rPr>
              <a:t>Hannigan</a:t>
            </a:r>
            <a:r>
              <a:rPr lang="en-IE" sz="2400" dirty="0" smtClean="0">
                <a:solidFill>
                  <a:schemeClr val="tx1"/>
                </a:solidFill>
              </a:rPr>
              <a:t> and Dr. Olivia Gill</a:t>
            </a:r>
            <a:r>
              <a:rPr lang="en-IE" dirty="0" smtClean="0">
                <a:solidFill>
                  <a:schemeClr val="tx1"/>
                </a:solidFill>
              </a:rPr>
              <a:t/>
            </a:r>
            <a:br>
              <a:rPr lang="en-IE" dirty="0" smtClean="0">
                <a:solidFill>
                  <a:schemeClr val="tx1"/>
                </a:solidFill>
              </a:rPr>
            </a:br>
            <a:endParaRPr lang="en-IE" dirty="0" smtClean="0">
              <a:solidFill>
                <a:schemeClr val="tx1"/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285875" y="4643438"/>
            <a:ext cx="4395788" cy="1066800"/>
          </a:xfrm>
        </p:spPr>
        <p:txBody>
          <a:bodyPr/>
          <a:lstStyle/>
          <a:p>
            <a:r>
              <a:rPr lang="en-IE" smtClean="0"/>
              <a:t>MSSTL10-Carlow IT May 2010</a:t>
            </a:r>
          </a:p>
        </p:txBody>
      </p:sp>
      <p:pic>
        <p:nvPicPr>
          <p:cNvPr id="4" name="Picture 3" descr="macsi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50" y="3929066"/>
            <a:ext cx="1785950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252413" y="620713"/>
            <a:ext cx="6180137" cy="46037"/>
          </a:xfrm>
        </p:spPr>
        <p:txBody>
          <a:bodyPr>
            <a:normAutofit fontScale="90000"/>
          </a:bodyPr>
          <a:lstStyle/>
          <a:p>
            <a:endParaRPr lang="en-IE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52413" y="928688"/>
            <a:ext cx="7962925" cy="5167312"/>
          </a:xfrm>
        </p:spPr>
        <p:txBody>
          <a:bodyPr/>
          <a:lstStyle/>
          <a:p>
            <a:pPr>
              <a:buFontTx/>
              <a:buNone/>
            </a:pPr>
            <a:r>
              <a:rPr lang="en-IE" sz="2000" u="sng" dirty="0" smtClean="0"/>
              <a:t>Technology maths 1</a:t>
            </a:r>
          </a:p>
          <a:p>
            <a:pPr lvl="1"/>
            <a:r>
              <a:rPr lang="en-IE" sz="2000" dirty="0" smtClean="0"/>
              <a:t>Mean CAO maths points  55.1           </a:t>
            </a:r>
            <a:r>
              <a:rPr lang="en-IE" sz="2000" dirty="0" smtClean="0"/>
              <a:t>     2006</a:t>
            </a:r>
            <a:endParaRPr lang="en-IE" sz="2000" dirty="0" smtClean="0"/>
          </a:p>
          <a:p>
            <a:pPr lvl="1">
              <a:buFontTx/>
              <a:buNone/>
            </a:pPr>
            <a:r>
              <a:rPr lang="en-IE" sz="2000" dirty="0" smtClean="0"/>
              <a:t>                                              </a:t>
            </a:r>
            <a:r>
              <a:rPr lang="en-IE" sz="2000" dirty="0" smtClean="0"/>
              <a:t>    55.5                 </a:t>
            </a:r>
            <a:r>
              <a:rPr lang="en-IE" sz="2000" dirty="0" smtClean="0"/>
              <a:t>2007</a:t>
            </a:r>
          </a:p>
          <a:p>
            <a:pPr lvl="1">
              <a:buFontTx/>
              <a:buNone/>
            </a:pPr>
            <a:r>
              <a:rPr lang="en-IE" sz="2000" dirty="0" smtClean="0"/>
              <a:t>                                             </a:t>
            </a:r>
            <a:r>
              <a:rPr lang="en-IE" sz="2000" dirty="0" smtClean="0"/>
              <a:t>     54.2                  2008</a:t>
            </a:r>
          </a:p>
          <a:p>
            <a:pPr lvl="1">
              <a:buFontTx/>
              <a:buNone/>
            </a:pPr>
            <a:endParaRPr lang="en-IE" sz="2000" dirty="0" smtClean="0"/>
          </a:p>
          <a:p>
            <a:pPr lvl="1"/>
            <a:r>
              <a:rPr lang="en-IE" sz="2000" dirty="0" smtClean="0"/>
              <a:t>Statistically significant associations were found between success/failure in Technology maths 1 and:</a:t>
            </a:r>
          </a:p>
          <a:p>
            <a:pPr lvl="1">
              <a:buFontTx/>
              <a:buNone/>
            </a:pPr>
            <a:r>
              <a:rPr lang="en-IE" sz="2000" dirty="0" smtClean="0"/>
              <a:t>			- CAO maths points</a:t>
            </a:r>
          </a:p>
          <a:p>
            <a:pPr lvl="1">
              <a:buFontTx/>
              <a:buNone/>
            </a:pPr>
            <a:r>
              <a:rPr lang="en-IE" sz="2000" dirty="0" smtClean="0"/>
              <a:t>			- Leaving Certificate Level and Grade</a:t>
            </a:r>
          </a:p>
          <a:p>
            <a:pPr lvl="1">
              <a:buFontTx/>
              <a:buNone/>
            </a:pPr>
            <a:r>
              <a:rPr lang="en-IE" sz="2000" dirty="0" smtClean="0"/>
              <a:t>			- Diagnostic Test result</a:t>
            </a:r>
          </a:p>
          <a:p>
            <a:pPr lvl="1">
              <a:buFontTx/>
              <a:buNone/>
            </a:pPr>
            <a:r>
              <a:rPr lang="en-IE" sz="2000" dirty="0" smtClean="0"/>
              <a:t>			- Students who sat the diagnostic 		  </a:t>
            </a:r>
            <a:r>
              <a:rPr lang="en-IE" sz="2000" dirty="0" smtClean="0"/>
              <a:t>		test/did </a:t>
            </a:r>
            <a:r>
              <a:rPr lang="en-IE" sz="2000" dirty="0" smtClean="0"/>
              <a:t>not sit the Diagnostic test</a:t>
            </a:r>
          </a:p>
          <a:p>
            <a:endParaRPr lang="en-IE" dirty="0" smtClean="0"/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>
            <a:off x="4714876" y="1428736"/>
            <a:ext cx="714375" cy="2143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  <p:sp>
        <p:nvSpPr>
          <p:cNvPr id="5" name="Right Arrow 3"/>
          <p:cNvSpPr>
            <a:spLocks noChangeArrowheads="1"/>
          </p:cNvSpPr>
          <p:nvPr/>
        </p:nvSpPr>
        <p:spPr bwMode="auto">
          <a:xfrm>
            <a:off x="4714876" y="1714488"/>
            <a:ext cx="714375" cy="2143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IE" sz="2400" dirty="0" smtClean="0">
                <a:latin typeface="Times"/>
              </a:rPr>
              <a:t>        </a:t>
            </a:r>
            <a:endParaRPr lang="en-IE" sz="2400" dirty="0">
              <a:latin typeface="Times"/>
            </a:endParaRPr>
          </a:p>
        </p:txBody>
      </p:sp>
      <p:sp>
        <p:nvSpPr>
          <p:cNvPr id="6" name="Right Arrow 3"/>
          <p:cNvSpPr>
            <a:spLocks noChangeArrowheads="1"/>
          </p:cNvSpPr>
          <p:nvPr/>
        </p:nvSpPr>
        <p:spPr bwMode="auto">
          <a:xfrm>
            <a:off x="4786314" y="2071678"/>
            <a:ext cx="714375" cy="2143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252413" y="285728"/>
            <a:ext cx="8034363" cy="1143008"/>
          </a:xfrm>
        </p:spPr>
        <p:txBody>
          <a:bodyPr>
            <a:normAutofit fontScale="90000"/>
          </a:bodyPr>
          <a:lstStyle/>
          <a:p>
            <a:r>
              <a:rPr lang="en-IE" sz="3600" dirty="0" smtClean="0"/>
              <a:t>Predicting Failure of at 			risk students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85720" y="1785926"/>
            <a:ext cx="8320115" cy="435771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IE" sz="2000" u="sng" dirty="0" err="1" smtClean="0"/>
              <a:t>Discriminant</a:t>
            </a:r>
            <a:r>
              <a:rPr lang="en-IE" sz="2000" u="sng" dirty="0" smtClean="0"/>
              <a:t> Function Analysis</a:t>
            </a:r>
            <a:endParaRPr lang="en-GB" sz="2000" dirty="0" smtClean="0"/>
          </a:p>
          <a:p>
            <a:pPr>
              <a:buFontTx/>
              <a:buNone/>
            </a:pPr>
            <a:r>
              <a:rPr lang="en-GB" sz="2000" dirty="0" smtClean="0"/>
              <a:t>Why use </a:t>
            </a:r>
            <a:r>
              <a:rPr lang="en-GB" sz="2000" dirty="0" err="1" smtClean="0"/>
              <a:t>Discriminant</a:t>
            </a:r>
            <a:r>
              <a:rPr lang="en-GB" sz="2000" dirty="0" smtClean="0"/>
              <a:t> Analysis?</a:t>
            </a:r>
          </a:p>
          <a:p>
            <a:pPr>
              <a:buFontTx/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It is common practice to use </a:t>
            </a:r>
            <a:r>
              <a:rPr lang="en-GB" sz="2000" dirty="0" err="1" smtClean="0"/>
              <a:t>discriminant</a:t>
            </a:r>
            <a:r>
              <a:rPr lang="en-GB" sz="2000" dirty="0" smtClean="0"/>
              <a:t> analysis where there are just two populations</a:t>
            </a:r>
          </a:p>
          <a:p>
            <a:pPr>
              <a:buFontTx/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The </a:t>
            </a:r>
            <a:r>
              <a:rPr lang="en-GB" sz="2000" dirty="0" err="1" smtClean="0"/>
              <a:t>discriminant</a:t>
            </a:r>
            <a:r>
              <a:rPr lang="en-GB" sz="2000" dirty="0" smtClean="0"/>
              <a:t> function analysis can act as a tool for classifying future students</a:t>
            </a:r>
          </a:p>
          <a:p>
            <a:pPr>
              <a:buFontTx/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The nature of </a:t>
            </a:r>
            <a:r>
              <a:rPr lang="en-GB" sz="2000" dirty="0" err="1" smtClean="0"/>
              <a:t>discriminant</a:t>
            </a:r>
            <a:r>
              <a:rPr lang="en-GB" sz="2000" dirty="0" smtClean="0"/>
              <a:t> analysis i.e. its ability to determine what variables have a relationship with performance and categorise students accordingly is of great benefit to the design, implementation and evaluation of any educational program/policy (Thomas et al 1996)</a:t>
            </a:r>
            <a:endParaRPr lang="en-IE" sz="2000" dirty="0" smtClean="0"/>
          </a:p>
          <a:p>
            <a:endParaRPr lang="en-I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252413" y="285750"/>
            <a:ext cx="8034363" cy="1143000"/>
          </a:xfrm>
        </p:spPr>
        <p:txBody>
          <a:bodyPr>
            <a:normAutofit/>
          </a:bodyPr>
          <a:lstStyle/>
          <a:p>
            <a:r>
              <a:rPr lang="en-IE" sz="3200" dirty="0" smtClean="0"/>
              <a:t>Outcome of </a:t>
            </a:r>
            <a:r>
              <a:rPr lang="en-IE" sz="3200" dirty="0" err="1" smtClean="0"/>
              <a:t>Discriminant</a:t>
            </a:r>
            <a:r>
              <a:rPr lang="en-IE" sz="3200" dirty="0" smtClean="0"/>
              <a:t>  Analysis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85750" y="1143000"/>
            <a:ext cx="7858150" cy="4738688"/>
          </a:xfrm>
        </p:spPr>
        <p:txBody>
          <a:bodyPr/>
          <a:lstStyle/>
          <a:p>
            <a:pPr>
              <a:buFontTx/>
              <a:buNone/>
            </a:pPr>
            <a:endParaRPr lang="en-GB" sz="2400" u="sng" dirty="0" smtClean="0"/>
          </a:p>
          <a:p>
            <a:pPr>
              <a:buFontTx/>
              <a:buNone/>
            </a:pPr>
            <a:r>
              <a:rPr lang="en-GB" sz="2400" u="sng" dirty="0" smtClean="0"/>
              <a:t>Dataset </a:t>
            </a:r>
            <a:r>
              <a:rPr lang="en-GB" sz="2400" u="sng" dirty="0" smtClean="0"/>
              <a:t>1. The Technological 2006-2008</a:t>
            </a:r>
            <a:endParaRPr lang="en-IE" sz="2400" u="sng" dirty="0" smtClean="0"/>
          </a:p>
          <a:p>
            <a:pPr>
              <a:buFontTx/>
              <a:buNone/>
            </a:pPr>
            <a:endParaRPr lang="en-GB" sz="2400" dirty="0" smtClean="0"/>
          </a:p>
          <a:p>
            <a:pPr>
              <a:buFontTx/>
              <a:buNone/>
            </a:pPr>
            <a:r>
              <a:rPr lang="en-GB" sz="2400" dirty="0" smtClean="0"/>
              <a:t>Z = 0.059(Leaving Cert. Maths Points) + 0.065(Diagnostic Test Result)</a:t>
            </a:r>
          </a:p>
          <a:p>
            <a:pPr>
              <a:buFontTx/>
              <a:buNone/>
            </a:pPr>
            <a:r>
              <a:rPr lang="en-GB" sz="2400" dirty="0" smtClean="0"/>
              <a:t>					</a:t>
            </a:r>
            <a:r>
              <a:rPr lang="en-GB" sz="2400" dirty="0" smtClean="0"/>
              <a:t>	</a:t>
            </a:r>
          </a:p>
          <a:p>
            <a:pPr>
              <a:buFontTx/>
              <a:buNone/>
            </a:pPr>
            <a:r>
              <a:rPr lang="en-GB" sz="2400" dirty="0" smtClean="0"/>
              <a:t>	</a:t>
            </a:r>
            <a:r>
              <a:rPr lang="en-GB" sz="2400" dirty="0" smtClean="0"/>
              <a:t>						</a:t>
            </a:r>
            <a:r>
              <a:rPr lang="en-GB" sz="2400" dirty="0" smtClean="0"/>
              <a:t>where </a:t>
            </a:r>
            <a:r>
              <a:rPr lang="en-GB" sz="2400" dirty="0" smtClean="0"/>
              <a:t>C= 4.3</a:t>
            </a:r>
            <a:endParaRPr lang="en-IE" sz="2400" dirty="0" smtClean="0"/>
          </a:p>
          <a:p>
            <a:pPr>
              <a:buFontTx/>
              <a:buNone/>
            </a:pPr>
            <a:r>
              <a:rPr lang="en-GB" sz="2400" dirty="0" smtClean="0"/>
              <a:t> </a:t>
            </a:r>
          </a:p>
          <a:p>
            <a:pPr>
              <a:buFontTx/>
              <a:buNone/>
            </a:pPr>
            <a:r>
              <a:rPr lang="en-GB" sz="2400" dirty="0" smtClean="0"/>
              <a:t> Z ≥4.3               classified as a success </a:t>
            </a:r>
          </a:p>
          <a:p>
            <a:pPr>
              <a:buFontTx/>
              <a:buNone/>
            </a:pPr>
            <a:r>
              <a:rPr lang="en-GB" sz="2400" dirty="0" smtClean="0"/>
              <a:t> Z ≤ 4.3               classified as a failure.</a:t>
            </a:r>
            <a:endParaRPr lang="en-IE" sz="2400" dirty="0" smtClean="0"/>
          </a:p>
        </p:txBody>
      </p:sp>
      <p:sp>
        <p:nvSpPr>
          <p:cNvPr id="23555" name="Right Arrow 3"/>
          <p:cNvSpPr>
            <a:spLocks noChangeArrowheads="1"/>
          </p:cNvSpPr>
          <p:nvPr/>
        </p:nvSpPr>
        <p:spPr bwMode="auto">
          <a:xfrm>
            <a:off x="1643042" y="4714884"/>
            <a:ext cx="785813" cy="214313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  <p:sp>
        <p:nvSpPr>
          <p:cNvPr id="23556" name="Right Arrow 4"/>
          <p:cNvSpPr>
            <a:spLocks noChangeArrowheads="1"/>
          </p:cNvSpPr>
          <p:nvPr/>
        </p:nvSpPr>
        <p:spPr bwMode="auto">
          <a:xfrm>
            <a:off x="1714480" y="5072074"/>
            <a:ext cx="785813" cy="214312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252413" y="357166"/>
            <a:ext cx="8462991" cy="1000132"/>
          </a:xfrm>
        </p:spPr>
        <p:txBody>
          <a:bodyPr>
            <a:normAutofit fontScale="90000"/>
          </a:bodyPr>
          <a:lstStyle/>
          <a:p>
            <a:r>
              <a:rPr lang="en-IE" sz="3600" dirty="0" smtClean="0"/>
              <a:t>Ability of each function to classify failure: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285720" y="1285860"/>
            <a:ext cx="8286808" cy="492922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en-GB" sz="2800" dirty="0" smtClean="0"/>
          </a:p>
          <a:p>
            <a:pPr>
              <a:buFontTx/>
              <a:buNone/>
            </a:pPr>
            <a:endParaRPr lang="en-GB" sz="2800" dirty="0" smtClean="0"/>
          </a:p>
          <a:p>
            <a:pPr>
              <a:buFontTx/>
              <a:buNone/>
            </a:pPr>
            <a:endParaRPr lang="en-GB" sz="2800" dirty="0" smtClean="0"/>
          </a:p>
          <a:p>
            <a:pPr>
              <a:buFontTx/>
              <a:buNone/>
            </a:pPr>
            <a:endParaRPr lang="en-GB" sz="2800" dirty="0" smtClean="0"/>
          </a:p>
          <a:p>
            <a:pPr>
              <a:buFontTx/>
              <a:buNone/>
            </a:pPr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Function’s </a:t>
            </a:r>
            <a:r>
              <a:rPr lang="en-GB" sz="2800" dirty="0" smtClean="0"/>
              <a:t>ability to predict failure in 2009 Science and Technology cohorts?</a:t>
            </a:r>
            <a:endParaRPr lang="en-IE" sz="2800" dirty="0" smtClean="0"/>
          </a:p>
          <a:p>
            <a:endParaRPr lang="en-IE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1643050"/>
          <a:ext cx="7929618" cy="2509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847"/>
                <a:gridCol w="2340205"/>
                <a:gridCol w="2417566"/>
              </a:tblGrid>
              <a:tr h="360534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Technology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Science</a:t>
                      </a:r>
                      <a:endParaRPr lang="en-IE" dirty="0"/>
                    </a:p>
                  </a:txBody>
                  <a:tcPr/>
                </a:tc>
              </a:tr>
              <a:tr h="888987">
                <a:tc>
                  <a:txBody>
                    <a:bodyPr/>
                    <a:lstStyle/>
                    <a:p>
                      <a:r>
                        <a:rPr lang="en-IE" dirty="0" smtClean="0"/>
                        <a:t>%</a:t>
                      </a:r>
                      <a:r>
                        <a:rPr lang="en-IE" baseline="0" dirty="0" smtClean="0"/>
                        <a:t> of correctly classified success cases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66.2%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60.3%</a:t>
                      </a:r>
                      <a:endParaRPr lang="en-IE" dirty="0"/>
                    </a:p>
                  </a:txBody>
                  <a:tcPr/>
                </a:tc>
              </a:tr>
              <a:tr h="888987">
                <a:tc>
                  <a:txBody>
                    <a:bodyPr/>
                    <a:lstStyle/>
                    <a:p>
                      <a:r>
                        <a:rPr lang="en-IE" dirty="0" smtClean="0"/>
                        <a:t>% of</a:t>
                      </a:r>
                      <a:r>
                        <a:rPr lang="en-IE" baseline="0" dirty="0" smtClean="0"/>
                        <a:t> correctly classified failure cases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/>
                        <a:t>83.2%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/>
                        <a:t>78.0%</a:t>
                      </a:r>
                      <a:endParaRPr lang="en-IE" b="1" dirty="0"/>
                    </a:p>
                  </a:txBody>
                  <a:tcPr/>
                </a:tc>
              </a:tr>
              <a:tr h="360534">
                <a:tc>
                  <a:txBody>
                    <a:bodyPr/>
                    <a:lstStyle/>
                    <a:p>
                      <a:r>
                        <a:rPr lang="en-IE" dirty="0" smtClean="0"/>
                        <a:t>Overall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69.7%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62.9%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52413" y="214313"/>
            <a:ext cx="8462991" cy="857250"/>
          </a:xfrm>
        </p:spPr>
        <p:txBody>
          <a:bodyPr/>
          <a:lstStyle/>
          <a:p>
            <a:r>
              <a:rPr lang="en-IE" dirty="0" smtClean="0"/>
              <a:t>Result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252413" y="1357313"/>
            <a:ext cx="8248677" cy="4286250"/>
          </a:xfrm>
        </p:spPr>
        <p:txBody>
          <a:bodyPr/>
          <a:lstStyle/>
          <a:p>
            <a:pPr algn="ctr">
              <a:buFontTx/>
              <a:buNone/>
            </a:pPr>
            <a:r>
              <a:rPr lang="en-IE" sz="2800" dirty="0" smtClean="0"/>
              <a:t>Technological </a:t>
            </a:r>
            <a:r>
              <a:rPr lang="en-IE" sz="2800" dirty="0" err="1" smtClean="0"/>
              <a:t>Discriminant</a:t>
            </a:r>
            <a:r>
              <a:rPr lang="en-IE" sz="2800" dirty="0" smtClean="0"/>
              <a:t> Function will be used to identify the at risk students entering UL in the academic year 2010/11</a:t>
            </a:r>
          </a:p>
          <a:p>
            <a:pPr>
              <a:buFontTx/>
              <a:buNone/>
            </a:pPr>
            <a:endParaRPr lang="en-IE" dirty="0" smtClean="0"/>
          </a:p>
        </p:txBody>
      </p:sp>
      <p:pic>
        <p:nvPicPr>
          <p:cNvPr id="26627" name="Content Placeholder 4" descr="macsi present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" y="3143250"/>
            <a:ext cx="7858151" cy="300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8"/>
          <p:cNvSpPr>
            <a:spLocks noGrp="1"/>
          </p:cNvSpPr>
          <p:nvPr>
            <p:ph type="title"/>
          </p:nvPr>
        </p:nvSpPr>
        <p:spPr>
          <a:xfrm rot="10800000" flipV="1">
            <a:off x="252413" y="285750"/>
            <a:ext cx="6180137" cy="500063"/>
          </a:xfrm>
        </p:spPr>
        <p:txBody>
          <a:bodyPr>
            <a:normAutofit fontScale="90000"/>
          </a:bodyPr>
          <a:lstStyle/>
          <a:p>
            <a:r>
              <a:rPr lang="en-IE" smtClean="0"/>
              <a:t>Conclusion</a:t>
            </a:r>
          </a:p>
        </p:txBody>
      </p:sp>
      <p:sp>
        <p:nvSpPr>
          <p:cNvPr id="27650" name="Content Placeholder 9"/>
          <p:cNvSpPr>
            <a:spLocks noGrp="1"/>
          </p:cNvSpPr>
          <p:nvPr>
            <p:ph idx="1"/>
          </p:nvPr>
        </p:nvSpPr>
        <p:spPr>
          <a:xfrm>
            <a:off x="252413" y="928688"/>
            <a:ext cx="8105801" cy="507208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endParaRPr lang="en-IE" sz="2400" dirty="0" smtClean="0"/>
          </a:p>
          <a:p>
            <a:pPr>
              <a:buFont typeface="Wingdings" pitchFamily="2" charset="2"/>
              <a:buChar char="ü"/>
            </a:pPr>
            <a:r>
              <a:rPr lang="en-IE" sz="2400" dirty="0" smtClean="0"/>
              <a:t>Profiling </a:t>
            </a:r>
            <a:r>
              <a:rPr lang="en-IE" sz="2400" dirty="0" smtClean="0"/>
              <a:t>at risk students between </a:t>
            </a:r>
            <a:r>
              <a:rPr lang="en-IE" sz="2400" dirty="0" smtClean="0"/>
              <a:t>2006-2008</a:t>
            </a:r>
          </a:p>
          <a:p>
            <a:pPr>
              <a:buNone/>
            </a:pPr>
            <a:endParaRPr lang="en-IE" sz="2400" dirty="0" smtClean="0"/>
          </a:p>
          <a:p>
            <a:pPr lvl="2">
              <a:buFont typeface="Wingdings" pitchFamily="2" charset="2"/>
              <a:buChar char="ü"/>
            </a:pPr>
            <a:r>
              <a:rPr lang="en-IE" sz="2400" dirty="0" smtClean="0"/>
              <a:t>Ordinary Level Leaving Certificate mathematics </a:t>
            </a:r>
            <a:r>
              <a:rPr lang="en-IE" sz="2400" dirty="0" smtClean="0"/>
              <a:t>grade</a:t>
            </a:r>
          </a:p>
          <a:p>
            <a:pPr lvl="2">
              <a:buFont typeface="Wingdings" pitchFamily="2" charset="2"/>
              <a:buChar char="ü"/>
            </a:pPr>
            <a:endParaRPr lang="en-IE" sz="2400" dirty="0" smtClean="0"/>
          </a:p>
          <a:p>
            <a:pPr lvl="2">
              <a:buFont typeface="Wingdings" pitchFamily="2" charset="2"/>
              <a:buChar char="ü"/>
            </a:pPr>
            <a:r>
              <a:rPr lang="en-IE" sz="2400" dirty="0" smtClean="0"/>
              <a:t>Identified as at risk by the diagnostic test </a:t>
            </a:r>
            <a:r>
              <a:rPr lang="en-IE" sz="2400" i="1" dirty="0" smtClean="0"/>
              <a:t>or</a:t>
            </a:r>
          </a:p>
          <a:p>
            <a:pPr lvl="2">
              <a:buFont typeface="Wingdings" pitchFamily="2" charset="2"/>
              <a:buChar char="ü"/>
            </a:pPr>
            <a:endParaRPr lang="en-IE" sz="2400" i="1" dirty="0" smtClean="0"/>
          </a:p>
          <a:p>
            <a:pPr lvl="2">
              <a:buFont typeface="Wingdings" pitchFamily="2" charset="2"/>
              <a:buChar char="ü"/>
            </a:pPr>
            <a:r>
              <a:rPr lang="en-IE" sz="2400" dirty="0" smtClean="0"/>
              <a:t>Have not sat the diagnostic test</a:t>
            </a:r>
          </a:p>
          <a:p>
            <a:pPr lvl="2">
              <a:buFont typeface="Wingdings" pitchFamily="2" charset="2"/>
              <a:buChar char="ü"/>
            </a:pPr>
            <a:endParaRPr lang="en-IE" dirty="0" smtClean="0"/>
          </a:p>
          <a:p>
            <a:pPr>
              <a:buFontTx/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Conclusion contd.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IE" dirty="0" smtClean="0"/>
              <a:t>Predicting failure in service mathematics</a:t>
            </a:r>
          </a:p>
          <a:p>
            <a:pPr lvl="2">
              <a:buFont typeface="Wingdings" pitchFamily="2" charset="2"/>
              <a:buChar char="ü"/>
            </a:pPr>
            <a:r>
              <a:rPr lang="en-IE" sz="2800" dirty="0" err="1" smtClean="0"/>
              <a:t>Discriminant</a:t>
            </a:r>
            <a:r>
              <a:rPr lang="en-IE" sz="2800" dirty="0" smtClean="0"/>
              <a:t> Analysis</a:t>
            </a:r>
          </a:p>
          <a:p>
            <a:pPr lvl="2">
              <a:buFontTx/>
              <a:buNone/>
            </a:pPr>
            <a:endParaRPr lang="en-IE" sz="2800" dirty="0" smtClean="0"/>
          </a:p>
          <a:p>
            <a:pPr>
              <a:buFont typeface="Wingdings" pitchFamily="2" charset="2"/>
              <a:buChar char="ü"/>
            </a:pPr>
            <a:r>
              <a:rPr lang="en-IE" dirty="0" smtClean="0"/>
              <a:t>Technology 2006-2008 function</a:t>
            </a:r>
            <a:r>
              <a:rPr lang="en-IE" dirty="0" smtClean="0"/>
              <a:t>:</a:t>
            </a:r>
          </a:p>
          <a:p>
            <a:pPr>
              <a:buNone/>
            </a:pPr>
            <a:endParaRPr lang="en-IE" dirty="0" smtClean="0"/>
          </a:p>
          <a:p>
            <a:pPr>
              <a:buFontTx/>
              <a:buNone/>
            </a:pPr>
            <a:r>
              <a:rPr lang="en-GB" dirty="0" smtClean="0"/>
              <a:t>Z = 0.059(Leaving Cert. Maths Points) + 0.065(Diagnostic Test Result)</a:t>
            </a:r>
          </a:p>
          <a:p>
            <a:pPr>
              <a:buFontTx/>
              <a:buNone/>
            </a:pPr>
            <a:r>
              <a:rPr lang="en-GB" dirty="0" smtClean="0"/>
              <a:t>					</a:t>
            </a:r>
            <a:endParaRPr lang="en-GB" dirty="0" smtClean="0"/>
          </a:p>
          <a:p>
            <a:pPr>
              <a:buFontTx/>
              <a:buNone/>
            </a:pPr>
            <a:r>
              <a:rPr lang="en-GB" dirty="0" smtClean="0"/>
              <a:t>	</a:t>
            </a:r>
            <a:r>
              <a:rPr lang="en-GB" dirty="0" smtClean="0"/>
              <a:t>						</a:t>
            </a:r>
            <a:r>
              <a:rPr lang="en-GB" dirty="0" smtClean="0"/>
              <a:t>where </a:t>
            </a:r>
            <a:r>
              <a:rPr lang="en-GB" dirty="0" smtClean="0"/>
              <a:t>C= 4.3</a:t>
            </a:r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252413" y="620712"/>
            <a:ext cx="8462991" cy="1308089"/>
          </a:xfrm>
        </p:spPr>
        <p:txBody>
          <a:bodyPr>
            <a:normAutofit/>
          </a:bodyPr>
          <a:lstStyle/>
          <a:p>
            <a:r>
              <a:rPr lang="en-IE" sz="3200" dirty="0" smtClean="0"/>
              <a:t>Implications for future work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252412" y="1500174"/>
            <a:ext cx="8248677" cy="5143536"/>
          </a:xfrm>
        </p:spPr>
        <p:txBody>
          <a:bodyPr/>
          <a:lstStyle/>
          <a:p>
            <a:pPr algn="ctr">
              <a:buFontTx/>
              <a:buNone/>
            </a:pPr>
            <a:r>
              <a:rPr lang="en-IE" dirty="0" smtClean="0"/>
              <a:t>The </a:t>
            </a:r>
            <a:r>
              <a:rPr lang="en-IE" dirty="0" err="1" smtClean="0"/>
              <a:t>discriminant</a:t>
            </a:r>
            <a:r>
              <a:rPr lang="en-IE" dirty="0" smtClean="0"/>
              <a:t> function produced in this phase of the research will allow for </a:t>
            </a:r>
          </a:p>
          <a:p>
            <a:pPr algn="ctr"/>
            <a:endParaRPr lang="en-IE" dirty="0" smtClean="0"/>
          </a:p>
          <a:p>
            <a:pPr algn="ctr">
              <a:buFontTx/>
              <a:buNone/>
            </a:pPr>
            <a:r>
              <a:rPr lang="en-IE" dirty="0" smtClean="0"/>
              <a:t>The identification of at risk students in the academic year 2010/11 in the first week of term</a:t>
            </a:r>
          </a:p>
          <a:p>
            <a:pPr algn="ctr">
              <a:buFontTx/>
              <a:buNone/>
            </a:pPr>
            <a:endParaRPr lang="en-IE" dirty="0" smtClean="0"/>
          </a:p>
          <a:p>
            <a:pPr algn="ctr">
              <a:buFontTx/>
              <a:buNone/>
            </a:pPr>
            <a:r>
              <a:rPr lang="en-IE" dirty="0" smtClean="0"/>
              <a:t>The design of a targeted intervention strategy for the identified at risk students </a:t>
            </a:r>
          </a:p>
          <a:p>
            <a:endParaRPr lang="en-IE" sz="2400" dirty="0" smtClean="0"/>
          </a:p>
          <a:p>
            <a:endParaRPr lang="en-IE" dirty="0" smtClean="0"/>
          </a:p>
        </p:txBody>
      </p:sp>
      <p:sp>
        <p:nvSpPr>
          <p:cNvPr id="29699" name="Down Arrow 4"/>
          <p:cNvSpPr>
            <a:spLocks noChangeArrowheads="1"/>
          </p:cNvSpPr>
          <p:nvPr/>
        </p:nvSpPr>
        <p:spPr bwMode="auto">
          <a:xfrm>
            <a:off x="4357686" y="2500306"/>
            <a:ext cx="428625" cy="4286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  <p:sp>
        <p:nvSpPr>
          <p:cNvPr id="6" name="Plus 5"/>
          <p:cNvSpPr/>
          <p:nvPr/>
        </p:nvSpPr>
        <p:spPr bwMode="auto">
          <a:xfrm>
            <a:off x="4214810" y="3929066"/>
            <a:ext cx="785812" cy="571500"/>
          </a:xfrm>
          <a:prstGeom prst="mathPl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IE" sz="2400"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Thank you </a:t>
            </a:r>
          </a:p>
        </p:txBody>
      </p:sp>
      <p:pic>
        <p:nvPicPr>
          <p:cNvPr id="30722" name="Content Placeholder 3" descr="img-questions-lrg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488" y="2071678"/>
            <a:ext cx="3332162" cy="3443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252413" y="357188"/>
            <a:ext cx="6180137" cy="857250"/>
          </a:xfrm>
        </p:spPr>
        <p:txBody>
          <a:bodyPr>
            <a:normAutofit fontScale="90000"/>
          </a:bodyPr>
          <a:lstStyle/>
          <a:p>
            <a:r>
              <a:rPr lang="en-IE" smtClean="0"/>
              <a:t>Presentation Overview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252413" y="1071563"/>
            <a:ext cx="6313487" cy="4500562"/>
          </a:xfrm>
        </p:spPr>
        <p:txBody>
          <a:bodyPr>
            <a:normAutofit fontScale="92500" lnSpcReduction="10000"/>
          </a:bodyPr>
          <a:lstStyle/>
          <a:p>
            <a:endParaRPr lang="en-IE" sz="2800" dirty="0" smtClean="0"/>
          </a:p>
          <a:p>
            <a:r>
              <a:rPr lang="en-IE" sz="2800" dirty="0" smtClean="0"/>
              <a:t>Setting </a:t>
            </a:r>
            <a:r>
              <a:rPr lang="en-IE" sz="2800" dirty="0" smtClean="0"/>
              <a:t>the scene</a:t>
            </a:r>
          </a:p>
          <a:p>
            <a:r>
              <a:rPr lang="en-IE" sz="2800" dirty="0" smtClean="0"/>
              <a:t>Initial phase of research</a:t>
            </a:r>
          </a:p>
          <a:p>
            <a:endParaRPr lang="en-IE" sz="2800" dirty="0" smtClean="0"/>
          </a:p>
          <a:p>
            <a:r>
              <a:rPr lang="en-IE" sz="2800" dirty="0" smtClean="0"/>
              <a:t>Aim of presentation</a:t>
            </a:r>
          </a:p>
          <a:p>
            <a:r>
              <a:rPr lang="en-IE" sz="2800" dirty="0" smtClean="0"/>
              <a:t>Profiling at risk students</a:t>
            </a:r>
          </a:p>
          <a:p>
            <a:r>
              <a:rPr lang="en-IE" sz="2800" dirty="0" smtClean="0"/>
              <a:t>Predicting failure of at risk students</a:t>
            </a:r>
          </a:p>
          <a:p>
            <a:pPr>
              <a:buFontTx/>
              <a:buNone/>
            </a:pPr>
            <a:endParaRPr lang="en-IE" sz="2800" dirty="0" smtClean="0"/>
          </a:p>
          <a:p>
            <a:r>
              <a:rPr lang="en-IE" sz="2800" dirty="0" smtClean="0"/>
              <a:t>Conclusions</a:t>
            </a:r>
          </a:p>
          <a:p>
            <a:r>
              <a:rPr lang="en-IE" sz="2800" dirty="0" smtClean="0"/>
              <a:t>Implications for future work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Setting the Scene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46" y="1643050"/>
            <a:ext cx="8177606" cy="464347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IE" sz="1700" dirty="0" smtClean="0"/>
              <a:t>Data collected on Technology and Science students since 1997</a:t>
            </a:r>
          </a:p>
          <a:p>
            <a:pPr>
              <a:buFontTx/>
              <a:buNone/>
              <a:defRPr/>
            </a:pPr>
            <a:endParaRPr lang="en-IE" sz="1700" dirty="0" smtClean="0"/>
          </a:p>
          <a:p>
            <a:pPr>
              <a:defRPr/>
            </a:pPr>
            <a:r>
              <a:rPr lang="en-IE" sz="1700" dirty="0" smtClean="0"/>
              <a:t>Up to 600 students tested each year</a:t>
            </a:r>
          </a:p>
          <a:p>
            <a:pPr>
              <a:buNone/>
              <a:defRPr/>
            </a:pPr>
            <a:endParaRPr lang="en-IE" sz="1700" dirty="0" smtClean="0"/>
          </a:p>
          <a:p>
            <a:pPr>
              <a:defRPr/>
            </a:pPr>
            <a:r>
              <a:rPr lang="en-IE" sz="1700" dirty="0" smtClean="0"/>
              <a:t>It currently consists of information on almost </a:t>
            </a:r>
            <a:r>
              <a:rPr lang="en-IE" sz="1700" b="1" u="sng" dirty="0" smtClean="0"/>
              <a:t>7000</a:t>
            </a:r>
            <a:r>
              <a:rPr lang="en-IE" sz="1700" b="1" dirty="0" smtClean="0"/>
              <a:t> </a:t>
            </a:r>
            <a:r>
              <a:rPr lang="en-IE" sz="1700" dirty="0" smtClean="0"/>
              <a:t>students</a:t>
            </a:r>
          </a:p>
          <a:p>
            <a:pPr>
              <a:buFontTx/>
              <a:buNone/>
              <a:defRPr/>
            </a:pPr>
            <a:endParaRPr lang="en-IE" sz="1700" dirty="0" smtClean="0"/>
          </a:p>
          <a:p>
            <a:pPr>
              <a:defRPr/>
            </a:pPr>
            <a:r>
              <a:rPr lang="en-IE" sz="1700" dirty="0" smtClean="0"/>
              <a:t>The dataset contains information on students such as:</a:t>
            </a:r>
          </a:p>
          <a:p>
            <a:pPr lvl="6">
              <a:defRPr/>
            </a:pPr>
            <a:r>
              <a:rPr lang="en-IE" sz="1700" dirty="0" smtClean="0"/>
              <a:t>Gender</a:t>
            </a:r>
          </a:p>
          <a:p>
            <a:pPr lvl="6">
              <a:defRPr/>
            </a:pPr>
            <a:r>
              <a:rPr lang="en-IE" sz="1700" dirty="0" smtClean="0"/>
              <a:t>Leaving Cert. mathematics Grade, Level and Points</a:t>
            </a:r>
          </a:p>
          <a:p>
            <a:pPr lvl="6">
              <a:defRPr/>
            </a:pPr>
            <a:r>
              <a:rPr lang="en-IE" sz="1700" dirty="0" smtClean="0"/>
              <a:t>Degree programme of study</a:t>
            </a:r>
          </a:p>
          <a:p>
            <a:pPr lvl="6">
              <a:defRPr/>
            </a:pPr>
            <a:r>
              <a:rPr lang="en-IE" sz="1700" dirty="0" smtClean="0"/>
              <a:t>Attendance at support tutorials</a:t>
            </a:r>
          </a:p>
          <a:p>
            <a:pPr lvl="6">
              <a:defRPr/>
            </a:pPr>
            <a:r>
              <a:rPr lang="en-IE" sz="1700" dirty="0" smtClean="0"/>
              <a:t>Performance </a:t>
            </a:r>
            <a:r>
              <a:rPr lang="en-IE" sz="1700" dirty="0" smtClean="0"/>
              <a:t>in service mathematics examinations</a:t>
            </a:r>
          </a:p>
          <a:p>
            <a:pPr lvl="6">
              <a:defRPr/>
            </a:pPr>
            <a:r>
              <a:rPr lang="en-IE" sz="1700" dirty="0" smtClean="0"/>
              <a:t>Standard or Non </a:t>
            </a:r>
            <a:r>
              <a:rPr lang="en-IE" sz="1700" dirty="0" smtClean="0"/>
              <a:t>standard</a:t>
            </a:r>
          </a:p>
          <a:p>
            <a:pPr lvl="6">
              <a:defRPr/>
            </a:pPr>
            <a:r>
              <a:rPr lang="en-IE" sz="1700" dirty="0" smtClean="0"/>
              <a:t>Performance in the </a:t>
            </a:r>
            <a:r>
              <a:rPr lang="en-IE" sz="1700" b="1" dirty="0" smtClean="0"/>
              <a:t>diagnostic </a:t>
            </a:r>
            <a:r>
              <a:rPr lang="en-IE" sz="1700" b="1" dirty="0" smtClean="0"/>
              <a:t>test</a:t>
            </a:r>
            <a:endParaRPr lang="en-IE" sz="1700" dirty="0" smtClean="0"/>
          </a:p>
          <a:p>
            <a:pPr>
              <a:defRPr/>
            </a:pPr>
            <a:r>
              <a:rPr lang="en-IE" sz="2600" dirty="0" smtClean="0">
                <a:solidFill>
                  <a:srgbClr val="FF0000"/>
                </a:solidFill>
              </a:rPr>
              <a:t>Numbers at risk of failing service mathematics?</a:t>
            </a:r>
          </a:p>
          <a:p>
            <a:pPr>
              <a:defRPr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85720" y="1785926"/>
          <a:ext cx="7715304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7327"/>
                <a:gridCol w="1600496"/>
                <a:gridCol w="1827481"/>
              </a:tblGrid>
              <a:tr h="582547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1998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2008</a:t>
                      </a:r>
                      <a:endParaRPr lang="en-IE" dirty="0"/>
                    </a:p>
                  </a:txBody>
                  <a:tcPr/>
                </a:tc>
              </a:tr>
              <a:tr h="1728051">
                <a:tc>
                  <a:txBody>
                    <a:bodyPr/>
                    <a:lstStyle/>
                    <a:p>
                      <a:r>
                        <a:rPr lang="en-IE" b="1" dirty="0" smtClean="0"/>
                        <a:t>Technology </a:t>
                      </a:r>
                    </a:p>
                    <a:p>
                      <a:r>
                        <a:rPr lang="en-IE" dirty="0" smtClean="0"/>
                        <a:t> % at risk 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(%</a:t>
                      </a:r>
                      <a:r>
                        <a:rPr lang="en-IE" baseline="0" dirty="0" smtClean="0"/>
                        <a:t> with</a:t>
                      </a:r>
                      <a:r>
                        <a:rPr lang="en-IE" dirty="0" smtClean="0"/>
                        <a:t> HL)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32.8%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41.0%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46.4%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33.0%</a:t>
                      </a:r>
                      <a:endParaRPr lang="en-IE" dirty="0"/>
                    </a:p>
                  </a:txBody>
                  <a:tcPr/>
                </a:tc>
              </a:tr>
              <a:tr h="1689930">
                <a:tc>
                  <a:txBody>
                    <a:bodyPr/>
                    <a:lstStyle/>
                    <a:p>
                      <a:r>
                        <a:rPr lang="en-IE" b="1" dirty="0" smtClean="0"/>
                        <a:t>Science</a:t>
                      </a:r>
                    </a:p>
                    <a:p>
                      <a:r>
                        <a:rPr lang="en-IE" dirty="0" smtClean="0"/>
                        <a:t>%at risk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(% with HL)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21.3%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55.0%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46%</a:t>
                      </a:r>
                    </a:p>
                    <a:p>
                      <a:endParaRPr lang="en-IE" dirty="0" smtClean="0"/>
                    </a:p>
                    <a:p>
                      <a:r>
                        <a:rPr lang="en-IE" dirty="0" smtClean="0"/>
                        <a:t>38.0%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Initial Phase of research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52413" y="1571612"/>
            <a:ext cx="7891487" cy="442915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endParaRPr lang="en-IE" sz="2400" dirty="0" smtClean="0"/>
          </a:p>
          <a:p>
            <a:pPr>
              <a:buFont typeface="Wingdings" pitchFamily="2" charset="2"/>
              <a:buChar char="ü"/>
            </a:pPr>
            <a:r>
              <a:rPr lang="en-IE" sz="2400" dirty="0" smtClean="0"/>
              <a:t>Decline </a:t>
            </a:r>
            <a:r>
              <a:rPr lang="en-IE" sz="2400" dirty="0" smtClean="0"/>
              <a:t>in mathematical competencies between 1997-2008 evident (Gill et al., 2010)</a:t>
            </a:r>
          </a:p>
          <a:p>
            <a:pPr>
              <a:buFont typeface="Wingdings" pitchFamily="2" charset="2"/>
              <a:buChar char="ü"/>
            </a:pPr>
            <a:endParaRPr lang="en-IE" sz="2400" dirty="0" smtClean="0"/>
          </a:p>
          <a:p>
            <a:pPr>
              <a:buFont typeface="Wingdings" pitchFamily="2" charset="2"/>
              <a:buChar char="ü"/>
            </a:pPr>
            <a:r>
              <a:rPr lang="en-IE" sz="2400" dirty="0" smtClean="0"/>
              <a:t>Investigation in changes in competencies between 1997-2008 by Leaving Certificate grade(Faulkner et al., 2010)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82153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85786" y="5500702"/>
            <a:ext cx="6715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latin typeface="Century Gothic" pitchFamily="34" charset="0"/>
              </a:rPr>
              <a:t>Mean diagnostic test score (expressed as a percentage of correct answers out of 40 questions) from 1998 to 2008 for all students with grades HC1, OA1, OA2, OB1 and OB3(Faulkner et al 2010).</a:t>
            </a:r>
            <a:endParaRPr lang="en-IE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4282" y="571480"/>
          <a:ext cx="8643999" cy="55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3601666"/>
                <a:gridCol w="2881333"/>
              </a:tblGrid>
              <a:tr h="99344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latin typeface="Times New Roman"/>
                          <a:ea typeface="Times New Roman"/>
                          <a:cs typeface="Times New Roman"/>
                        </a:rPr>
                        <a:t>Whole Cohort</a:t>
                      </a:r>
                      <a:endParaRPr lang="en-IE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901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Year</a:t>
                      </a:r>
                      <a:endParaRPr lang="en-I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i="1" dirty="0">
                          <a:latin typeface="Times New Roman"/>
                          <a:ea typeface="Times New Roman"/>
                          <a:cs typeface="Times New Roman"/>
                        </a:rPr>
                        <a:t>1998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i="1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en-IE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% doing HL</a:t>
                      </a:r>
                      <a:endParaRPr lang="en-I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237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(46.7%)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239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(35.3%)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% doing OL</a:t>
                      </a:r>
                      <a:endParaRPr lang="en-I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Times New Roman"/>
                          <a:ea typeface="Times New Roman"/>
                          <a:cs typeface="Times New Roman"/>
                        </a:rPr>
                        <a:t>266</a:t>
                      </a:r>
                      <a:endParaRPr lang="en-IE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Times New Roman"/>
                          <a:ea typeface="Times New Roman"/>
                          <a:cs typeface="Times New Roman"/>
                        </a:rPr>
                        <a:t>(52.5%)</a:t>
                      </a:r>
                      <a:endParaRPr lang="en-IE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381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(56.3%)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Non </a:t>
                      </a:r>
                      <a:r>
                        <a:rPr lang="en-GB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Standard</a:t>
                      </a:r>
                      <a:r>
                        <a:rPr lang="en-GB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students</a:t>
                      </a:r>
                      <a:endParaRPr lang="en-I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IE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>
                          <a:latin typeface="Times New Roman"/>
                          <a:ea typeface="Times New Roman"/>
                          <a:cs typeface="Times New Roman"/>
                        </a:rPr>
                        <a:t>(0.8%)</a:t>
                      </a:r>
                      <a:endParaRPr lang="en-IE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(8.4%)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IE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507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(100%)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677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Times New Roman"/>
                          <a:ea typeface="Times New Roman"/>
                          <a:cs typeface="Times New Roman"/>
                        </a:rPr>
                        <a:t>(100%)</a:t>
                      </a:r>
                      <a:endParaRPr lang="en-IE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mtClean="0"/>
              <a:t>Overall Aim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IE" sz="3200" dirty="0" smtClean="0"/>
              <a:t>To use information on students within the database such as gender, Leaving Certificate points, diagnostic test result etc. to build a predictive model of success/failure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252413" y="285750"/>
            <a:ext cx="7891487" cy="1000110"/>
          </a:xfrm>
        </p:spPr>
        <p:txBody>
          <a:bodyPr>
            <a:normAutofit/>
          </a:bodyPr>
          <a:lstStyle/>
          <a:p>
            <a:r>
              <a:rPr lang="en-IE" sz="2800" dirty="0" smtClean="0"/>
              <a:t>Profiling at risk students(2006-2008</a:t>
            </a:r>
            <a:r>
              <a:rPr lang="en-IE" dirty="0" smtClean="0"/>
              <a:t>)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52413" y="1214438"/>
            <a:ext cx="7105669" cy="4929206"/>
          </a:xfrm>
        </p:spPr>
        <p:txBody>
          <a:bodyPr/>
          <a:lstStyle/>
          <a:p>
            <a:pPr>
              <a:buFontTx/>
              <a:buNone/>
            </a:pPr>
            <a:r>
              <a:rPr lang="en-IE" sz="2800" u="sng" dirty="0" smtClean="0"/>
              <a:t>Science maths 1</a:t>
            </a:r>
          </a:p>
          <a:p>
            <a:pPr lvl="1">
              <a:buFont typeface="Wingdings" pitchFamily="2" charset="2"/>
              <a:buChar char="Ø"/>
            </a:pPr>
            <a:r>
              <a:rPr lang="en-IE" sz="2000" dirty="0" smtClean="0"/>
              <a:t>Mean CAO maths points    55.3              </a:t>
            </a:r>
            <a:r>
              <a:rPr lang="en-IE" sz="2000" dirty="0" smtClean="0"/>
              <a:t>  2006</a:t>
            </a:r>
            <a:endParaRPr lang="en-IE" sz="2000" dirty="0" smtClean="0"/>
          </a:p>
          <a:p>
            <a:pPr lvl="1">
              <a:buFontTx/>
              <a:buNone/>
            </a:pPr>
            <a:r>
              <a:rPr lang="en-IE" sz="2000" dirty="0" smtClean="0"/>
              <a:t>	                                          </a:t>
            </a:r>
            <a:r>
              <a:rPr lang="en-IE" sz="2000" dirty="0" smtClean="0"/>
              <a:t>    </a:t>
            </a:r>
            <a:r>
              <a:rPr lang="en-IE" sz="2000" dirty="0" smtClean="0"/>
              <a:t>53.3            </a:t>
            </a:r>
            <a:r>
              <a:rPr lang="en-IE" sz="2000" dirty="0" smtClean="0"/>
              <a:t>      2007</a:t>
            </a:r>
            <a:endParaRPr lang="en-IE" sz="2000" dirty="0" smtClean="0"/>
          </a:p>
          <a:p>
            <a:pPr lvl="1">
              <a:buFontTx/>
              <a:buNone/>
            </a:pPr>
            <a:r>
              <a:rPr lang="en-IE" sz="2000" dirty="0" smtClean="0"/>
              <a:t>	                                            </a:t>
            </a:r>
            <a:r>
              <a:rPr lang="en-IE" sz="2000" dirty="0" smtClean="0"/>
              <a:t>   54.1                 </a:t>
            </a:r>
            <a:r>
              <a:rPr lang="en-IE" sz="2000" dirty="0" smtClean="0"/>
              <a:t>2008</a:t>
            </a:r>
          </a:p>
          <a:p>
            <a:pPr lvl="1">
              <a:buFont typeface="Wingdings" pitchFamily="2" charset="2"/>
              <a:buChar char="Ø"/>
            </a:pPr>
            <a:endParaRPr lang="en-IE" sz="2000" dirty="0" smtClean="0"/>
          </a:p>
          <a:p>
            <a:pPr lvl="1">
              <a:buFont typeface="Wingdings" pitchFamily="2" charset="2"/>
              <a:buChar char="Ø"/>
            </a:pPr>
            <a:r>
              <a:rPr lang="en-IE" sz="2000" dirty="0" smtClean="0"/>
              <a:t>Statistically </a:t>
            </a:r>
            <a:r>
              <a:rPr lang="en-IE" sz="2000" dirty="0" smtClean="0"/>
              <a:t>significant associations were found between success/failure in Science maths </a:t>
            </a:r>
            <a:r>
              <a:rPr lang="en-IE" sz="2000" dirty="0" smtClean="0"/>
              <a:t>1 and</a:t>
            </a:r>
          </a:p>
          <a:p>
            <a:pPr lvl="1">
              <a:buNone/>
            </a:pPr>
            <a:r>
              <a:rPr lang="en-IE" sz="2000" dirty="0" smtClean="0"/>
              <a:t>                   - CAO maths points</a:t>
            </a:r>
            <a:endParaRPr lang="en-IE" sz="2000" dirty="0" smtClean="0"/>
          </a:p>
          <a:p>
            <a:pPr lvl="1">
              <a:buFontTx/>
              <a:buNone/>
            </a:pPr>
            <a:r>
              <a:rPr lang="en-IE" sz="2000" dirty="0" smtClean="0"/>
              <a:t>			- Leaving Certificate Level and Grade</a:t>
            </a:r>
          </a:p>
          <a:p>
            <a:pPr lvl="1">
              <a:buFontTx/>
              <a:buNone/>
            </a:pPr>
            <a:r>
              <a:rPr lang="en-IE" sz="2000" dirty="0" smtClean="0"/>
              <a:t>			- Mean Diagnostic Test results</a:t>
            </a:r>
          </a:p>
          <a:p>
            <a:pPr lvl="1">
              <a:buFontTx/>
              <a:buNone/>
            </a:pPr>
            <a:r>
              <a:rPr lang="en-IE" sz="2000" dirty="0" smtClean="0"/>
              <a:t>			- Students who sat the diagnostic 	</a:t>
            </a:r>
            <a:r>
              <a:rPr lang="en-IE" sz="2000" dirty="0" smtClean="0"/>
              <a:t>     	</a:t>
            </a:r>
            <a:r>
              <a:rPr lang="en-IE" sz="2000" dirty="0" smtClean="0"/>
              <a:t>	  test/did not sit the Diagnostic test                                 </a:t>
            </a:r>
          </a:p>
          <a:p>
            <a:endParaRPr lang="en-IE" dirty="0" smtClean="0"/>
          </a:p>
        </p:txBody>
      </p:sp>
      <p:sp>
        <p:nvSpPr>
          <p:cNvPr id="18435" name="Right Arrow 3"/>
          <p:cNvSpPr>
            <a:spLocks noChangeArrowheads="1"/>
          </p:cNvSpPr>
          <p:nvPr/>
        </p:nvSpPr>
        <p:spPr bwMode="auto">
          <a:xfrm>
            <a:off x="4786313" y="1785938"/>
            <a:ext cx="714375" cy="2143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  <p:sp>
        <p:nvSpPr>
          <p:cNvPr id="18436" name="Right Arrow 4"/>
          <p:cNvSpPr>
            <a:spLocks noChangeArrowheads="1"/>
          </p:cNvSpPr>
          <p:nvPr/>
        </p:nvSpPr>
        <p:spPr bwMode="auto">
          <a:xfrm>
            <a:off x="4714875" y="2143125"/>
            <a:ext cx="785813" cy="214313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  <p:sp>
        <p:nvSpPr>
          <p:cNvPr id="18437" name="Right Arrow 5"/>
          <p:cNvSpPr>
            <a:spLocks noChangeArrowheads="1"/>
          </p:cNvSpPr>
          <p:nvPr/>
        </p:nvSpPr>
        <p:spPr bwMode="auto">
          <a:xfrm>
            <a:off x="4714875" y="2571750"/>
            <a:ext cx="714375" cy="21431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IE" sz="2400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372</TotalTime>
  <Words>630</Words>
  <Application>Microsoft Office PowerPoint</Application>
  <PresentationFormat>On-screen Show (4:3)</PresentationFormat>
  <Paragraphs>193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   Fiona Faulkner ‘Predicting failure in service mathematics in the University of Limerick’  Supervisors:  Dr. Ailish Hannigan and Dr. Olivia Gill </vt:lpstr>
      <vt:lpstr>Presentation Overview</vt:lpstr>
      <vt:lpstr>Setting the Scene</vt:lpstr>
      <vt:lpstr>Slide 4</vt:lpstr>
      <vt:lpstr>Initial Phase of research</vt:lpstr>
      <vt:lpstr>Slide 6</vt:lpstr>
      <vt:lpstr>Slide 7</vt:lpstr>
      <vt:lpstr>Overall Aim</vt:lpstr>
      <vt:lpstr>Profiling at risk students(2006-2008)</vt:lpstr>
      <vt:lpstr>Slide 10</vt:lpstr>
      <vt:lpstr>Predicting Failure of at    risk students</vt:lpstr>
      <vt:lpstr>Outcome of Discriminant  Analysis</vt:lpstr>
      <vt:lpstr>Ability of each function to classify failure: </vt:lpstr>
      <vt:lpstr>Result</vt:lpstr>
      <vt:lpstr>Conclusion</vt:lpstr>
      <vt:lpstr>Conclusion contd.</vt:lpstr>
      <vt:lpstr>Implications for future work </vt:lpstr>
      <vt:lpstr>Thank you </vt:lpstr>
    </vt:vector>
  </TitlesOfParts>
  <Company>University of Limerick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ULStaff</dc:creator>
  <cp:lastModifiedBy>Cathal</cp:lastModifiedBy>
  <cp:revision>27</cp:revision>
  <dcterms:created xsi:type="dcterms:W3CDTF">2010-05-05T11:07:55Z</dcterms:created>
  <dcterms:modified xsi:type="dcterms:W3CDTF">2010-05-17T13:02:20Z</dcterms:modified>
</cp:coreProperties>
</file>